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notesMasterIdLst>
    <p:notesMasterId r:id="rId16"/>
  </p:notesMasterIdLst>
  <p:sldIdLst>
    <p:sldId id="256" r:id="rId3"/>
    <p:sldId id="271" r:id="rId4"/>
    <p:sldId id="270" r:id="rId5"/>
    <p:sldId id="272" r:id="rId6"/>
    <p:sldId id="260" r:id="rId7"/>
    <p:sldId id="262" r:id="rId8"/>
    <p:sldId id="273" r:id="rId9"/>
    <p:sldId id="274" r:id="rId10"/>
    <p:sldId id="264" r:id="rId11"/>
    <p:sldId id="266" r:id="rId12"/>
    <p:sldId id="268" r:id="rId13"/>
    <p:sldId id="275" r:id="rId14"/>
    <p:sldId id="269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757770" y="5082585"/>
            <a:ext cx="6061796" cy="481489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8359" cy="534668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dt"/>
          </p:nvPr>
        </p:nvSpPr>
        <p:spPr>
          <a:xfrm>
            <a:off x="4288977" y="0"/>
            <a:ext cx="3288359" cy="534668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ftr"/>
          </p:nvPr>
        </p:nvSpPr>
        <p:spPr>
          <a:xfrm>
            <a:off x="0" y="10165529"/>
            <a:ext cx="3288359" cy="534668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sldNum"/>
          </p:nvPr>
        </p:nvSpPr>
        <p:spPr>
          <a:xfrm>
            <a:off x="4288977" y="10165529"/>
            <a:ext cx="3288359" cy="534668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2029A2A7-94D4-4CCF-86E3-D4C258243014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6690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3850913" y="9429461"/>
            <a:ext cx="2935455" cy="48566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010" tIns="46505" rIns="93010" bIns="46505" anchor="b"/>
          <a:lstStyle/>
          <a:p>
            <a:pPr algn="r">
              <a:lnSpc>
                <a:spcPct val="100000"/>
              </a:lnSpc>
            </a:pPr>
            <a:fld id="{C0755F96-C3BF-4650-8636-E1083DD5B842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pPr algn="r">
                <a:lnSpc>
                  <a:spcPct val="100000"/>
                </a:lnSpc>
              </a:pPr>
              <a:t>1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679467" y="4714010"/>
            <a:ext cx="5436817" cy="446577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010940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3850913" y="9429461"/>
            <a:ext cx="2935455" cy="48566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010" tIns="46505" rIns="93010" bIns="46505" anchor="b"/>
          <a:lstStyle/>
          <a:p>
            <a:pPr algn="r">
              <a:lnSpc>
                <a:spcPct val="100000"/>
              </a:lnSpc>
            </a:pPr>
            <a:fld id="{BEC248F3-8FD5-46DC-BCFA-19F9EDA923BF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pPr algn="r">
                <a:lnSpc>
                  <a:spcPct val="100000"/>
                </a:lnSpc>
              </a:pPr>
              <a:t>5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679467" y="4714010"/>
            <a:ext cx="5436817" cy="446577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837169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850913" y="9429461"/>
            <a:ext cx="2935455" cy="48566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010" tIns="46505" rIns="93010" bIns="46505" anchor="b"/>
          <a:lstStyle/>
          <a:p>
            <a:pPr algn="r">
              <a:lnSpc>
                <a:spcPct val="100000"/>
              </a:lnSpc>
            </a:pPr>
            <a:fld id="{0D7D2EB3-00AD-46A9-8FE1-7FAA71672CD9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pPr algn="r">
                <a:lnSpc>
                  <a:spcPct val="100000"/>
                </a:lnSpc>
              </a:pPr>
              <a:t>6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679467" y="4714010"/>
            <a:ext cx="5436817" cy="446577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574274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3850913" y="9429461"/>
            <a:ext cx="2935455" cy="48566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010" tIns="46505" rIns="93010" bIns="46505" anchor="b"/>
          <a:lstStyle/>
          <a:p>
            <a:pPr algn="r">
              <a:lnSpc>
                <a:spcPct val="100000"/>
              </a:lnSpc>
            </a:pPr>
            <a:fld id="{3F3E1A04-7D0B-41A1-B4B3-DB25DAA5A3A4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pPr algn="r">
                <a:lnSpc>
                  <a:spcPct val="100000"/>
                </a:lnSpc>
              </a:pPr>
              <a:t>9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679467" y="4714010"/>
            <a:ext cx="5436817" cy="446577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996301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3850913" y="9429461"/>
            <a:ext cx="2935455" cy="48566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010" tIns="46505" rIns="93010" bIns="46505" anchor="b"/>
          <a:lstStyle/>
          <a:p>
            <a:pPr algn="r">
              <a:lnSpc>
                <a:spcPct val="100000"/>
              </a:lnSpc>
            </a:pPr>
            <a:fld id="{E859C85D-6F80-43F7-B210-6E53A07D1368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pPr algn="r">
                <a:lnSpc>
                  <a:spcPct val="100000"/>
                </a:lnSpc>
              </a:pPr>
              <a:t>10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679467" y="4714010"/>
            <a:ext cx="5436817" cy="446577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203918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3850913" y="9429461"/>
            <a:ext cx="2935455" cy="48566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010" tIns="46505" rIns="93010" bIns="46505" anchor="b"/>
          <a:lstStyle/>
          <a:p>
            <a:pPr algn="r">
              <a:lnSpc>
                <a:spcPct val="100000"/>
              </a:lnSpc>
            </a:pPr>
            <a:fld id="{C73671E8-33D0-4357-9C73-E24629696604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pPr algn="r">
                <a:lnSpc>
                  <a:spcPct val="100000"/>
                </a:lnSpc>
              </a:pPr>
              <a:t>11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679467" y="4714010"/>
            <a:ext cx="5436817" cy="446577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216164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3850913" y="9429461"/>
            <a:ext cx="2935455" cy="48566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010" tIns="46505" rIns="93010" bIns="46505" anchor="b"/>
          <a:lstStyle/>
          <a:p>
            <a:pPr algn="r">
              <a:lnSpc>
                <a:spcPct val="100000"/>
              </a:lnSpc>
            </a:pPr>
            <a:fld id="{DA6EF156-A2F0-4B17-8A61-0455F82DCF16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pPr algn="r">
                <a:lnSpc>
                  <a:spcPct val="100000"/>
                </a:lnSpc>
              </a:pPr>
              <a:t>13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679467" y="4714010"/>
            <a:ext cx="5436817" cy="446577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65771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Рисунок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Рисунок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2" name="Рисунок 111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3" name="Рисунок 112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8"/>
          <p:cNvPicPr/>
          <p:nvPr/>
        </p:nvPicPr>
        <p:blipFill>
          <a:blip r:embed="rId14" cstate="print"/>
          <a:stretch/>
        </p:blipFill>
        <p:spPr>
          <a:xfrm>
            <a:off x="0" y="0"/>
            <a:ext cx="9142200" cy="263664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39"/>
          <p:cNvPicPr/>
          <p:nvPr/>
        </p:nvPicPr>
        <p:blipFill>
          <a:blip r:embed="rId15"/>
          <a:stretch/>
        </p:blipFill>
        <p:spPr>
          <a:xfrm>
            <a:off x="0" y="6624720"/>
            <a:ext cx="9142200" cy="25848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Рисунок 1"/>
          <p:cNvPicPr/>
          <p:nvPr/>
        </p:nvPicPr>
        <p:blipFill>
          <a:blip r:embed="rId14"/>
          <a:stretch/>
        </p:blipFill>
        <p:spPr>
          <a:xfrm>
            <a:off x="0" y="6624720"/>
            <a:ext cx="9142200" cy="258480"/>
          </a:xfrm>
          <a:prstGeom prst="rect">
            <a:avLst/>
          </a:prstGeom>
          <a:ln>
            <a:noFill/>
          </a:ln>
        </p:spPr>
      </p:pic>
      <p:pic>
        <p:nvPicPr>
          <p:cNvPr id="77" name="Рисунок 2"/>
          <p:cNvPicPr/>
          <p:nvPr/>
        </p:nvPicPr>
        <p:blipFill>
          <a:blip r:embed="rId15"/>
          <a:stretch/>
        </p:blipFill>
        <p:spPr>
          <a:xfrm>
            <a:off x="0" y="0"/>
            <a:ext cx="9142200" cy="906120"/>
          </a:xfrm>
          <a:prstGeom prst="rect">
            <a:avLst/>
          </a:prstGeom>
          <a:ln>
            <a:noFill/>
          </a:ln>
        </p:spPr>
      </p:pic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2341440" y="3296160"/>
            <a:ext cx="6585840" cy="223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Итоги работы Управления за </a:t>
            </a:r>
            <a:r>
              <a:rPr lang="ru-RU" sz="24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 полугодие2017 </a:t>
            </a:r>
            <a:r>
              <a:rPr lang="ru-RU" sz="24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года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2341440" y="2262240"/>
            <a:ext cx="6657840" cy="86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Управление Федеральной антимонопольной службы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по </a:t>
            </a:r>
            <a:r>
              <a:rPr lang="ru-RU" sz="2000" b="1" strike="noStrike" spc="-1" dirty="0" smtClean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Сахалинской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5121500" y="5854229"/>
            <a:ext cx="3851960" cy="610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3000"/>
              </a:lnSpc>
            </a:pPr>
            <a:r>
              <a:rPr lang="ru-RU" sz="1200" b="0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Заместитель руководителя Сахалинского УФАС России </a:t>
            </a:r>
          </a:p>
          <a:p>
            <a:pPr>
              <a:lnSpc>
                <a:spcPct val="93000"/>
              </a:lnSpc>
            </a:pPr>
            <a:r>
              <a:rPr lang="ru-RU" sz="1200" b="0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Прохоров Роман Владимирович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0" y="38160"/>
            <a:ext cx="9142200" cy="607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66000"/>
              </a:lnSpc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3. Рассмотрение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жалоб по ст.18.1 Закона о защите конкуренции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2428920" y="4653000"/>
            <a:ext cx="6713280" cy="2060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4"/>
          <p:cNvSpPr/>
          <p:nvPr/>
        </p:nvSpPr>
        <p:spPr>
          <a:xfrm>
            <a:off x="685800" y="1600200"/>
            <a:ext cx="7846920" cy="134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54" name="Table 5"/>
          <p:cNvGraphicFramePr/>
          <p:nvPr>
            <p:extLst>
              <p:ext uri="{D42A27DB-BD31-4B8C-83A1-F6EECF244321}">
                <p14:modId xmlns:p14="http://schemas.microsoft.com/office/powerpoint/2010/main" val="4188518555"/>
              </p:ext>
            </p:extLst>
          </p:nvPr>
        </p:nvGraphicFramePr>
        <p:xfrm>
          <a:off x="-1" y="1007293"/>
          <a:ext cx="9144001" cy="6085749"/>
        </p:xfrm>
        <a:graphic>
          <a:graphicData uri="http://schemas.openxmlformats.org/drawingml/2006/table">
            <a:tbl>
              <a:tblPr/>
              <a:tblGrid>
                <a:gridCol w="6582816"/>
                <a:gridCol w="2561185"/>
              </a:tblGrid>
              <a:tr h="784271"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 полугодие 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2017 года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288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Рассмотрено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жалоб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2882">
                <a:tc>
                  <a:txBody>
                    <a:bodyPr/>
                    <a:lstStyle/>
                    <a:p>
                      <a:pPr algn="l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Отозвано жалоб</a:t>
                      </a:r>
                      <a:r>
                        <a:rPr lang="ru-RU" sz="18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заявителем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752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Вынесено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3173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Принято решений  о признании жалобы обоснованной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7637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Принято решений  о признании жалобы не обоснованной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3173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Выдано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533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3173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Решения (предписания) обжалованные в суд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814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Решения (предписания) признанные судом законными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9121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Решения (предписания) отмененные полностью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1800" y="142852"/>
            <a:ext cx="9142200" cy="58252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71000"/>
              </a:lnSpc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Microsoft YaHei"/>
                <a:cs typeface="Times New Roman" pitchFamily="18" charset="0"/>
              </a:rPr>
              <a:t>4. Контроль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Microsoft YaHei"/>
                <a:cs typeface="Times New Roman" pitchFamily="18" charset="0"/>
              </a:rPr>
              <a:t>соблюдения законодательства в сфере  о контрактной системе в сфере закупок</a:t>
            </a:r>
            <a:endParaRPr lang="ru-RU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7047000" y="6580080"/>
            <a:ext cx="213156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fld id="{037C2A19-FD18-495C-923F-EA34263F65D3}" type="slidenum">
              <a:rPr lang="ru-RU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pPr algn="r">
                <a:lnSpc>
                  <a:spcPct val="100000"/>
                </a:lnSpc>
              </a:pPr>
              <a:t>11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CustomShape 3"/>
          <p:cNvSpPr/>
          <p:nvPr/>
        </p:nvSpPr>
        <p:spPr>
          <a:xfrm>
            <a:off x="2428920" y="4653000"/>
            <a:ext cx="6713280" cy="2060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4"/>
          <p:cNvSpPr/>
          <p:nvPr/>
        </p:nvSpPr>
        <p:spPr>
          <a:xfrm>
            <a:off x="685800" y="1600200"/>
            <a:ext cx="7846920" cy="134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564719"/>
              </p:ext>
            </p:extLst>
          </p:nvPr>
        </p:nvGraphicFramePr>
        <p:xfrm>
          <a:off x="285720" y="1000108"/>
          <a:ext cx="8572560" cy="553631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{0505E3EF-67EA-436B-97B2-0124C06EBD24}</a:tableStyleId>
              </a:tblPr>
              <a:tblGrid>
                <a:gridCol w="4322915"/>
                <a:gridCol w="4249645"/>
              </a:tblGrid>
              <a:tr h="569983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полугодие 2017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2999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Поступило жалоб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2999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Возвращено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2999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Отозвано заявителем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8972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Направленно материалов по результатам рассмотрения жалоб в правоохранительные органы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8382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Признано необоснованными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921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Признано обоснованными (в том числе частично обоснованными)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30748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закупок с нарушениями, выявленными  в результате рассмотрения жалоб и проведения внеплановых проверок при рассмотрении жалоб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2999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Выдано предписаний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2999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Выявлено нарушений (в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Внепл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Проверки)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142844" y="857232"/>
            <a:ext cx="9001156" cy="1357322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За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полугодиеквартал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2017г. Сахалинским УФАС России были проведены проверки на предмет соблюдения требований Закона «О защите конкуренции»,                    Закона «О рекламе», Закона о торговле хозяйствующими субъектами.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674620"/>
              </p:ext>
            </p:extLst>
          </p:nvPr>
        </p:nvGraphicFramePr>
        <p:xfrm>
          <a:off x="142845" y="2071678"/>
          <a:ext cx="8858312" cy="3183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1030"/>
                <a:gridCol w="6097282"/>
              </a:tblGrid>
              <a:tr h="3412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полугодие 2017г.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2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проверок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2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2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Плановые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2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Внеплановые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13*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00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проверок, по результатам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которых в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ыявлены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нарушения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2844" y="5286388"/>
            <a:ext cx="8358246" cy="785818"/>
          </a:xfrm>
        </p:spPr>
        <p:txBody>
          <a:bodyPr/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* проверки по соблюдению требований Федерального закона «Об основах государственного регулирования торговой деятельности в РФ» от 28.12.2009г. № 381-ФЗ</a:t>
            </a:r>
            <a:r>
              <a:rPr lang="ru-RU" sz="1700" dirty="0" smtClean="0"/>
              <a:t/>
            </a:r>
            <a:br>
              <a:rPr lang="ru-RU" sz="1700" dirty="0" smtClean="0"/>
            </a:b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1006560" y="1295280"/>
            <a:ext cx="7343640" cy="100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СПАСИБО ЗА ВНИМАНИЕ!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5" name="Рисунок 118"/>
          <p:cNvPicPr/>
          <p:nvPr/>
        </p:nvPicPr>
        <p:blipFill>
          <a:blip r:embed="rId3"/>
          <a:stretch/>
        </p:blipFill>
        <p:spPr>
          <a:xfrm>
            <a:off x="2087640" y="3382920"/>
            <a:ext cx="774360" cy="792000"/>
          </a:xfrm>
          <a:prstGeom prst="rect">
            <a:avLst/>
          </a:prstGeom>
          <a:ln>
            <a:noFill/>
          </a:ln>
        </p:spPr>
      </p:pic>
      <p:sp>
        <p:nvSpPr>
          <p:cNvPr id="166" name="CustomShape 2"/>
          <p:cNvSpPr/>
          <p:nvPr/>
        </p:nvSpPr>
        <p:spPr>
          <a:xfrm>
            <a:off x="3168720" y="3527280"/>
            <a:ext cx="4856040" cy="54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n-US" sz="3000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http://sahalin.fas.gov.ru/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CustomShape 3"/>
          <p:cNvSpPr/>
          <p:nvPr/>
        </p:nvSpPr>
        <p:spPr>
          <a:xfrm>
            <a:off x="3271680" y="3621240"/>
            <a:ext cx="4856040" cy="750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CustomShape 4"/>
          <p:cNvSpPr/>
          <p:nvPr/>
        </p:nvSpPr>
        <p:spPr>
          <a:xfrm>
            <a:off x="3271680" y="4649760"/>
            <a:ext cx="5078520" cy="54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28596" y="2285992"/>
            <a:ext cx="8229240" cy="3977280"/>
          </a:xfrm>
        </p:spPr>
        <p:txBody>
          <a:bodyPr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Настоящая презентация подготовлена в соответствии с пунктами 2 и 3 части 2 статьи 8.2 Федерального закона от 26.12.2008г. № 294-ФЗ «О защите прав юридических лиц и индивидуальных предпринимателей при осуществлении государственного контроля (надзор)  и муниципального контроля», положениями паспорта проекта «Внедрение системы комплексной профилактики нарушений обязательных требований» приоритетной программы «Реформа контрольной и надзорной деятельности» по организации и проведению публичных обсуждений результатов правоприменительной практики органа государственного контроля (надзора).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285720" y="2571744"/>
            <a:ext cx="8229240" cy="397728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ФАС России участвует в реформе контрольной и надзорной деятельности по пяти осуществляемым им видам контроля: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осударственный контроль (надзор) за соблюдением антимонопольного законодательства и законодательства о естественных монополиях.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Государственный надзор в области рекламы.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Государственный контроль (надзор) в области регулируемых государством цен (тарифов).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Государственный контроль (надзор) за соблюдением законодательства в сфере государственного оборонного заказа.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Государственный контроль (надзор)  в сфере закупок товаров, работ, услуг для обеспечения государственных и муниципальных нужд, закупок товаров, работ, услуг отдельными видами юридических лиц.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357158" y="2714620"/>
            <a:ext cx="8229240" cy="3977280"/>
          </a:xfrm>
        </p:spPr>
        <p:txBody>
          <a:bodyPr/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По итогам работы за 1 полугодие 2017 года Сахалинское УФАС России представляет основные показатели своей деятельности: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1.Контроль соблюдения антимонопольного законодательства, в том числе в части органов власти.</a:t>
            </a:r>
          </a:p>
          <a:p>
            <a:pPr algn="just"/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.Контроль соблюдения Закона «О рекламе».</a:t>
            </a:r>
          </a:p>
          <a:p>
            <a:pPr algn="just"/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Рассмотрение жалоб по ст.18.1 Закона «О защите конкуренции»</a:t>
            </a:r>
            <a:endParaRPr lang="ru-RU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Microsoft YaHei"/>
                <a:cs typeface="Times New Roman" pitchFamily="18" charset="0"/>
              </a:rPr>
              <a:t>4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Microsoft YaHei"/>
                <a:cs typeface="Times New Roman" pitchFamily="18" charset="0"/>
              </a:rPr>
              <a:t>.Контроль соблюдения законодательства в сфере о контрактной системе в сфере закупок.</a:t>
            </a:r>
            <a:endParaRPr lang="ru-RU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0" y="38160"/>
            <a:ext cx="9142200" cy="607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66000"/>
              </a:lnSpc>
            </a:pPr>
            <a:r>
              <a:rPr lang="ru-RU" sz="2000" b="1" strike="noStrike" spc="-1" dirty="0" smtClean="0">
                <a:solidFill>
                  <a:schemeClr val="bg2">
                    <a:lumMod val="10000"/>
                  </a:schemeClr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 Контроль </a:t>
            </a:r>
            <a:r>
              <a:rPr lang="ru-RU" sz="2000" b="1" strike="noStrike" spc="-1" dirty="0">
                <a:solidFill>
                  <a:schemeClr val="bg2">
                    <a:lumMod val="10000"/>
                  </a:schemeClr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соблюдения антимонопольного </a:t>
            </a:r>
            <a:r>
              <a:rPr lang="ru-RU" sz="2000" b="1" strike="noStrike" spc="-1" dirty="0" smtClean="0">
                <a:solidFill>
                  <a:schemeClr val="bg2">
                    <a:lumMod val="10000"/>
                  </a:schemeClr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законодательства</a:t>
            </a:r>
            <a:endParaRPr lang="ru-RU" sz="2000" b="1" strike="noStrike" spc="-1" dirty="0">
              <a:solidFill>
                <a:schemeClr val="bg2">
                  <a:lumMod val="1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2428920" y="4653000"/>
            <a:ext cx="6713280" cy="2060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4"/>
          <p:cNvSpPr/>
          <p:nvPr/>
        </p:nvSpPr>
        <p:spPr>
          <a:xfrm>
            <a:off x="685800" y="1600200"/>
            <a:ext cx="7846920" cy="134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2" name="Table 5"/>
          <p:cNvGraphicFramePr/>
          <p:nvPr>
            <p:extLst>
              <p:ext uri="{D42A27DB-BD31-4B8C-83A1-F6EECF244321}">
                <p14:modId xmlns:p14="http://schemas.microsoft.com/office/powerpoint/2010/main" val="957950417"/>
              </p:ext>
            </p:extLst>
          </p:nvPr>
        </p:nvGraphicFramePr>
        <p:xfrm>
          <a:off x="142844" y="928670"/>
          <a:ext cx="8858312" cy="564360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254932"/>
                <a:gridCol w="3603380"/>
              </a:tblGrid>
              <a:tr h="554811"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458264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Рассмотрено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заявлений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48813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Выдано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предупреждений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458264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Возбуждено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дел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458264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Вынесено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решений и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1132618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Вынесено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постановлений о наложении штрафа (сумма)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5 446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т. руб.</a:t>
                      </a: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637879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Взыскано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по постановлениям (сумма)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lang="ru-RU" sz="18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217</a:t>
                      </a: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т. руб.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637879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Обжаловано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вынесенных актов (постановления и решения)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81749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Оставлено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 силе (постановления и решения)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1,</a:t>
                      </a:r>
                      <a:r>
                        <a:rPr lang="ru-RU" sz="18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остальные дела</a:t>
                      </a:r>
                      <a:r>
                        <a:rPr lang="ru-RU" sz="18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в стадии обжалования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0" y="38160"/>
            <a:ext cx="9142200" cy="607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66000"/>
              </a:lnSpc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1.1. Контроль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соблюдения антимонопольного законодательства со стороны органов власти</a:t>
            </a:r>
            <a:endParaRPr lang="ru-RU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2428920" y="4653000"/>
            <a:ext cx="6713280" cy="2060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685800" y="1600200"/>
            <a:ext cx="7846920" cy="134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501976"/>
              </p:ext>
            </p:extLst>
          </p:nvPr>
        </p:nvGraphicFramePr>
        <p:xfrm>
          <a:off x="285720" y="1214422"/>
          <a:ext cx="8429684" cy="44422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51394"/>
                <a:gridCol w="4478290"/>
              </a:tblGrid>
              <a:tr h="500066">
                <a:tc gridSpan="2"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Статья 15 Закона «О защите конкуренции»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927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Microsoft YaHe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 полугодие 2017 года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309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возбуждено дел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479635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признано нарушившим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751288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прекращено дел в связи с отсутствием нарушения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993016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выдано предписаний 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682051"/>
              </p:ext>
            </p:extLst>
          </p:nvPr>
        </p:nvGraphicFramePr>
        <p:xfrm>
          <a:off x="357158" y="1214422"/>
          <a:ext cx="8429684" cy="4585152"/>
        </p:xfrm>
        <a:graphic>
          <a:graphicData uri="http://schemas.openxmlformats.org/drawingml/2006/table">
            <a:tbl>
              <a:tblPr firstRow="1" bandRow="1">
                <a:solidFill>
                  <a:schemeClr val="bg2"/>
                </a:solidFill>
                <a:tableStyleId>{5C22544A-7EE6-4342-B048-85BDC9FD1C3A}</a:tableStyleId>
              </a:tblPr>
              <a:tblGrid>
                <a:gridCol w="3951394"/>
                <a:gridCol w="4478290"/>
              </a:tblGrid>
              <a:tr h="642942">
                <a:tc gridSpan="2"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Статья 16 Закона «О защите конкуренции»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927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Microsoft YaHei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Microsoft YaHei"/>
                          <a:cs typeface="Times New Roman" pitchFamily="18" charset="0"/>
                        </a:rPr>
                        <a:t>1 полугодие 2017 года</a:t>
                      </a:r>
                      <a:endParaRPr lang="ru-RU" sz="16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9309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возбуждено дел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79635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признано нарушившим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80492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прекращено дел в связи с отсутствием нарушения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993016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выдано предписаний 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142852"/>
            <a:ext cx="9144000" cy="45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6000"/>
              </a:lnSpc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1.2. Контроль соблюдения антимонопольного законодательства со стороны органов власти</a:t>
            </a: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221334"/>
              </p:ext>
            </p:extLst>
          </p:nvPr>
        </p:nvGraphicFramePr>
        <p:xfrm>
          <a:off x="285720" y="1214422"/>
          <a:ext cx="8429684" cy="450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1394"/>
                <a:gridCol w="4478290"/>
              </a:tblGrid>
              <a:tr h="642942">
                <a:tc gridSpan="2"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Статья 17 Закона «О защите конкуренции»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927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  <a:cs typeface="+mn-cs"/>
                        </a:rPr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 полугодие 2017 года</a:t>
                      </a:r>
                      <a:endParaRPr lang="ru-RU" sz="16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49309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возбуждено дел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479635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признано нарушившим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680492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прекращено дел в связи с отсутствием нарушения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83702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выдано предписаний 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14290"/>
            <a:ext cx="9144000" cy="45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6000"/>
              </a:lnSpc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1.3. Контроль соблюдения антимонопольного законодательства со стороны органов власти</a:t>
            </a: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0" y="38160"/>
            <a:ext cx="9142200" cy="607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66000"/>
              </a:lnSpc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2. Контроль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соблюдения Закона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«О рекламе»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3"/>
          <p:cNvSpPr/>
          <p:nvPr/>
        </p:nvSpPr>
        <p:spPr>
          <a:xfrm>
            <a:off x="2428920" y="4653000"/>
            <a:ext cx="6713280" cy="2060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4"/>
          <p:cNvSpPr/>
          <p:nvPr/>
        </p:nvSpPr>
        <p:spPr>
          <a:xfrm>
            <a:off x="685800" y="1600200"/>
            <a:ext cx="7846920" cy="134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47" name="Table 6"/>
          <p:cNvGraphicFramePr/>
          <p:nvPr>
            <p:extLst>
              <p:ext uri="{D42A27DB-BD31-4B8C-83A1-F6EECF244321}">
                <p14:modId xmlns:p14="http://schemas.microsoft.com/office/powerpoint/2010/main" val="2063477117"/>
              </p:ext>
            </p:extLst>
          </p:nvPr>
        </p:nvGraphicFramePr>
        <p:xfrm>
          <a:off x="142844" y="1142982"/>
          <a:ext cx="8786874" cy="5216439"/>
        </p:xfrm>
        <a:graphic>
          <a:graphicData uri="http://schemas.openxmlformats.org/drawingml/2006/table">
            <a:tbl>
              <a:tblPr/>
              <a:tblGrid>
                <a:gridCol w="6160000"/>
                <a:gridCol w="2626874"/>
              </a:tblGrid>
              <a:tr h="604975"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Microsoft YaHei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Показатель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Microsoft YaHei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 полугодие 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2017 года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4939">
                <a:tc>
                  <a:txBody>
                    <a:bodyPr/>
                    <a:lstStyle/>
                    <a:p>
                      <a:pPr algn="l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Рассмотрено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заявлений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5817">
                <a:tc>
                  <a:txBody>
                    <a:bodyPr/>
                    <a:lstStyle/>
                    <a:p>
                      <a:pPr algn="l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Отказано в возбуждении дел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en-US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2462">
                <a:tc>
                  <a:txBody>
                    <a:bodyPr/>
                    <a:lstStyle/>
                    <a:p>
                      <a:pPr algn="l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Возбуждено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дел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5139">
                <a:tc>
                  <a:txBody>
                    <a:bodyPr/>
                    <a:lstStyle/>
                    <a:p>
                      <a:pPr algn="l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Прекращено производство по делу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en-US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04115">
                <a:tc>
                  <a:txBody>
                    <a:bodyPr/>
                    <a:lstStyle/>
                    <a:p>
                      <a:pPr algn="l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Признано нарушившим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en-US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72437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Выдано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en-US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6555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Исполнено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en-US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14655</TotalTime>
  <Words>619</Words>
  <Application>Microsoft Office PowerPoint</Application>
  <PresentationFormat>Экран (4:3)</PresentationFormat>
  <Paragraphs>275</Paragraphs>
  <Slides>13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* проверки по соблюдению требований Федерального закона «Об основах государственного регулирования торговой деятельности в РФ» от 28.12.2009г. № 381-ФЗ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Прохоров Роман Владимирович</cp:lastModifiedBy>
  <cp:revision>1004</cp:revision>
  <cp:lastPrinted>2017-09-14T04:32:43Z</cp:lastPrinted>
  <dcterms:created xsi:type="dcterms:W3CDTF">2011-08-24T10:02:51Z</dcterms:created>
  <dcterms:modified xsi:type="dcterms:W3CDTF">2017-09-14T05:05:25Z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7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