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16"/>
  </p:notesMasterIdLst>
  <p:sldIdLst>
    <p:sldId id="256" r:id="rId3"/>
    <p:sldId id="271" r:id="rId4"/>
    <p:sldId id="270" r:id="rId5"/>
    <p:sldId id="272" r:id="rId6"/>
    <p:sldId id="260" r:id="rId7"/>
    <p:sldId id="262" r:id="rId8"/>
    <p:sldId id="273" r:id="rId9"/>
    <p:sldId id="274" r:id="rId10"/>
    <p:sldId id="264" r:id="rId11"/>
    <p:sldId id="266" r:id="rId12"/>
    <p:sldId id="268" r:id="rId13"/>
    <p:sldId id="275" r:id="rId14"/>
    <p:sldId id="269" r:id="rId15"/>
  </p:sldIdLst>
  <p:sldSz cx="9144000" cy="6858000" type="screen4x3"/>
  <p:notesSz cx="67818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029A2A7-94D4-4CCF-86E3-D4C258243014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69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C0755F96-C3BF-4650-8636-E1083DD5B842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401094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BEC248F3-8FD5-46DC-BCFA-19F9EDA923BF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5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83716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0D7D2EB3-00AD-46A9-8FE1-7FAA71672CD9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6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357427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3F3E1A04-7D0B-41A1-B4B3-DB25DAA5A3A4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9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996301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E859C85D-6F80-43F7-B210-6E53A07D136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10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1203918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C73671E8-33D0-4357-9C73-E24629696604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2216164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3841920" y="9421920"/>
            <a:ext cx="2928600" cy="485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DA6EF156-A2F0-4B17-8A61-0455F82DCF1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13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677880" y="4710240"/>
            <a:ext cx="5424120" cy="446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="" xmlns:p14="http://schemas.microsoft.com/office/powerpoint/2010/main" val="6577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Рисунок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" name="Рисунок 11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3" name="Рисунок 11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8"/>
          <p:cNvPicPr/>
          <p:nvPr/>
        </p:nvPicPr>
        <p:blipFill>
          <a:blip r:embed="rId14" cstate="print"/>
          <a:stretch/>
        </p:blipFill>
        <p:spPr>
          <a:xfrm>
            <a:off x="0" y="0"/>
            <a:ext cx="9142200" cy="26366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39"/>
          <p:cNvPicPr/>
          <p:nvPr/>
        </p:nvPicPr>
        <p:blipFill>
          <a:blip r:embed="rId15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1"/>
          <p:cNvPicPr/>
          <p:nvPr/>
        </p:nvPicPr>
        <p:blipFill>
          <a:blip r:embed="rId14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2"/>
          <p:cNvPicPr/>
          <p:nvPr/>
        </p:nvPicPr>
        <p:blipFill>
          <a:blip r:embed="rId15"/>
          <a:stretch/>
        </p:blipFill>
        <p:spPr>
          <a:xfrm>
            <a:off x="0" y="0"/>
            <a:ext cx="9142200" cy="906120"/>
          </a:xfrm>
          <a:prstGeom prst="rect">
            <a:avLst/>
          </a:prstGeom>
          <a:ln>
            <a:noFill/>
          </a:ln>
        </p:spPr>
      </p:pic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2341440" y="3296160"/>
            <a:ext cx="6585840" cy="2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Итоги работы Управления за 2016 год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 первый квартал 2017 года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2341440" y="2262240"/>
            <a:ext cx="6657840" cy="86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Управление Федеральной антимонопольной службы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 </a:t>
            </a:r>
            <a:r>
              <a:rPr lang="ru-RU" sz="2000" b="1" strike="noStrike" spc="-1" dirty="0" smtClean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Сахалинской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5121500" y="5854229"/>
            <a:ext cx="3851960" cy="610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r>
              <a:rPr lang="ru-RU" sz="1200" b="0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Руководитель Сахалинского УФАС России </a:t>
            </a:r>
          </a:p>
          <a:p>
            <a:pPr>
              <a:lnSpc>
                <a:spcPct val="93000"/>
              </a:lnSpc>
            </a:pPr>
            <a:r>
              <a:rPr lang="ru-RU" sz="1200" b="0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Тихенький Олег Леонидович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3. Рассмотрение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жалоб по ст.18.1 Закона о защите конкуренции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4" name="Table 5"/>
          <p:cNvGraphicFramePr/>
          <p:nvPr>
            <p:extLst>
              <p:ext uri="{D42A27DB-BD31-4B8C-83A1-F6EECF244321}">
                <p14:modId xmlns="" xmlns:p14="http://schemas.microsoft.com/office/powerpoint/2010/main" val="2741263917"/>
              </p:ext>
            </p:extLst>
          </p:nvPr>
        </p:nvGraphicFramePr>
        <p:xfrm>
          <a:off x="-1" y="1007293"/>
          <a:ext cx="9144001" cy="6085749"/>
        </p:xfrm>
        <a:graphic>
          <a:graphicData uri="http://schemas.openxmlformats.org/drawingml/2006/table">
            <a:tbl>
              <a:tblPr/>
              <a:tblGrid>
                <a:gridCol w="6582816"/>
                <a:gridCol w="1209479"/>
                <a:gridCol w="1351706"/>
              </a:tblGrid>
              <a:tr h="784271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квартал 2017 года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288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Рассмотрено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жалоб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2882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Отозвано жалоб</a:t>
                      </a:r>
                      <a:r>
                        <a:rPr lang="ru-RU" sz="18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заявителем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752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Вынесено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3173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Принято решений  о признании жалобы обоснованной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7637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Принято решений  о признании жалобы не обоснованной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8, 2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(возвращено) 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3173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Выдано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33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3173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(предписания) обжалованные в суд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814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(предписания) признанные судом законными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9121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(предписания) отмененные полностью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1800" y="142852"/>
            <a:ext cx="9142200" cy="58252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71000"/>
              </a:lnSpc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4. Контроль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соблюдения законодательства в сфере  о контрактной системе в сфере закупок</a:t>
            </a:r>
            <a:endParaRPr lang="ru-RU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7047000" y="6580080"/>
            <a:ext cx="213156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037C2A19-FD18-495C-923F-EA34263F65D3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pPr algn="r">
                <a:lnSpc>
                  <a:spcPct val="100000"/>
                </a:lnSpc>
              </a:pPr>
              <a:t>11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000108"/>
          <a:ext cx="8572560" cy="553631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{0505E3EF-67EA-436B-97B2-0124C06EBD24}</a:tableStyleId>
              </a:tblPr>
              <a:tblGrid>
                <a:gridCol w="4322915"/>
                <a:gridCol w="1978283"/>
                <a:gridCol w="2271362"/>
              </a:tblGrid>
              <a:tr h="569983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квартал 2017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Поступило жалоб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Возвращено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Отозвано заявителем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8972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Направленно материалов по результатам рассмотрения жалоб в правоохранительные органы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8382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Признано необоснованными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921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Признано обоснованными (в том числе частично обоснованными)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3074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закупок с нарушениями, выявленными  в результате рассмотрения жалоб и проведения внеплановых проверок при рассмотрении жалоб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Выдано предписаний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Выявлено нарушений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42844" y="857232"/>
            <a:ext cx="9001156" cy="1357322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За период 2016г. - 1 квартал 2017г. Сахалинским УФАС России были проведены проверки на предмет соблюдения требований Закона «О защите конкуренции»,                    Закона «О рекламе», Закона о торговле хозяйствующими субъектами.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3969409"/>
              </p:ext>
            </p:extLst>
          </p:nvPr>
        </p:nvGraphicFramePr>
        <p:xfrm>
          <a:off x="142845" y="2071678"/>
          <a:ext cx="8858312" cy="318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1030"/>
                <a:gridCol w="2530948"/>
                <a:gridCol w="3566334"/>
              </a:tblGrid>
              <a:tr h="3412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1квартал 2017г.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проверок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Внеплановые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13*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0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проверок, по результатам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которых в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ыявлены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нарушения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2844" y="5286388"/>
            <a:ext cx="8358246" cy="785818"/>
          </a:xfrm>
        </p:spPr>
        <p:txBody>
          <a:bodyPr/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* проверки по соблюдению требований Федерального закона «Об основах государственного регулирования торговой деятельности в РФ» от 28.12.2009г. № 381-ФЗ</a:t>
            </a:r>
            <a:r>
              <a:rPr lang="ru-RU" sz="1700" dirty="0" smtClean="0"/>
              <a:t/>
            </a:r>
            <a:br>
              <a:rPr lang="ru-RU" sz="1700" dirty="0" smtClean="0"/>
            </a:b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1006560" y="1295280"/>
            <a:ext cx="734364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СПАСИБО ЗА ВНИМАНИЕ!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5" name="Рисунок 118"/>
          <p:cNvPicPr/>
          <p:nvPr/>
        </p:nvPicPr>
        <p:blipFill>
          <a:blip r:embed="rId3"/>
          <a:stretch/>
        </p:blipFill>
        <p:spPr>
          <a:xfrm>
            <a:off x="2087640" y="3382920"/>
            <a:ext cx="774360" cy="792000"/>
          </a:xfrm>
          <a:prstGeom prst="rect">
            <a:avLst/>
          </a:prstGeom>
          <a:ln>
            <a:noFill/>
          </a:ln>
        </p:spPr>
      </p:pic>
      <p:sp>
        <p:nvSpPr>
          <p:cNvPr id="166" name="CustomShape 2"/>
          <p:cNvSpPr/>
          <p:nvPr/>
        </p:nvSpPr>
        <p:spPr>
          <a:xfrm>
            <a:off x="3168720" y="3527280"/>
            <a:ext cx="4856040" cy="54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3000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http://sahalin.fas.gov.ru/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3271680" y="3621240"/>
            <a:ext cx="4856040" cy="750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4"/>
          <p:cNvSpPr/>
          <p:nvPr/>
        </p:nvSpPr>
        <p:spPr>
          <a:xfrm>
            <a:off x="3271680" y="4649760"/>
            <a:ext cx="5078520" cy="54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28596" y="2285992"/>
            <a:ext cx="8229240" cy="3977280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Настоящая презентация подготовлена в соответствии с пунктами 2 и 3 части 2 статьи 8.2 Федерального закона от 26.12.2008г. № 294-ФЗ «О защите прав юридических лиц и индивидуальных предпринимателей при осуществлении государственного контроля (надзор)  и муниципального контроля», положениями паспорта проекта «Внедрение системы комплексной профилактики нарушений обязательных требований» приоритетной программы «Реформа контрольной и надзорной деятельности» по организации и проведению публичных обсуждений результатов правоприменительной практики органа государственного контроля (надзора).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85720" y="2571744"/>
            <a:ext cx="8229240" cy="397728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ФАС России участвует в реформе контрольной и надзорной деятельности по пяти осуществляемым им видам контроля: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осударственный контроль (надзор) за соблюдением антимонопольного законодательства и законодательства о естественных монополиях.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надзор в области рекламы.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контроль (надзор) в области регулируемых государством цен (тарифов).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контроль (надзор) за соблюдением законодательства в сфере государственного оборонного заказа.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контроль (надзор)  в сфере закупок товаров, работ, услуг для обеспечения государственных и муниципальных нужд, закупок товаров, работ, услуг отдельными видами юридических лиц.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357158" y="2714620"/>
            <a:ext cx="8229240" cy="3977280"/>
          </a:xfrm>
        </p:spPr>
        <p:txBody>
          <a:bodyPr/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По итогам работы за 2016 год и 1 квартал 2017 года Сахалинское УФАС России представляет основные показатели своей деятельности: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1.Контроль соблюдения антимонопольного законодательства, в том числе в части органов власти.</a:t>
            </a:r>
          </a:p>
          <a:p>
            <a:pPr algn="just"/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.Контроль соблюдения Закона «О рекламе».</a:t>
            </a:r>
          </a:p>
          <a:p>
            <a:pPr algn="just"/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Рассмотрение жалоб по ст.18.1 Закона «О защите конкуренции»</a:t>
            </a: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4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.Контроль соблюдения законодательства в сфере о контрактной системе в сфере закупок.</a:t>
            </a: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sz="2000" b="1" strike="noStrike" spc="-1" dirty="0" smtClean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Контроль </a:t>
            </a:r>
            <a:r>
              <a:rPr lang="ru-RU" sz="2000" b="1" strike="noStrike" spc="-1" dirty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соблюдения антимонопольного </a:t>
            </a:r>
            <a:r>
              <a:rPr lang="ru-RU" sz="2000" b="1" strike="noStrike" spc="-1" dirty="0" smtClean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законодательства</a:t>
            </a:r>
            <a:endParaRPr lang="ru-RU" sz="2000" b="1" strike="noStrike" spc="-1" dirty="0">
              <a:solidFill>
                <a:schemeClr val="bg2">
                  <a:lumMod val="1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2" name="Table 5"/>
          <p:cNvGraphicFramePr/>
          <p:nvPr>
            <p:extLst>
              <p:ext uri="{D42A27DB-BD31-4B8C-83A1-F6EECF244321}">
                <p14:modId xmlns="" xmlns:p14="http://schemas.microsoft.com/office/powerpoint/2010/main" val="680077927"/>
              </p:ext>
            </p:extLst>
          </p:nvPr>
        </p:nvGraphicFramePr>
        <p:xfrm>
          <a:off x="142844" y="928670"/>
          <a:ext cx="8858312" cy="584067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254932"/>
                <a:gridCol w="1734847"/>
                <a:gridCol w="1868533"/>
              </a:tblGrid>
              <a:tr h="554811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6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квартал 2017 года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58264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Рассмотрено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заявлений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8813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Выдано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предупреждений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58264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Возбуждено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дел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58264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Вынесено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решений и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1132618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Вынесено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постановлений о наложении штрафа (сумма)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34 770,3 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т.руб.</a:t>
                      </a:r>
                      <a:endParaRPr lang="ru-RU" sz="1800" strike="noStrike" spc="-1" dirty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5 434,3179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6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т. руб.</a:t>
                      </a: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637879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Взыскано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 постановлениям (сумма)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4 704,6 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т.руб.</a:t>
                      </a:r>
                      <a:endParaRPr lang="ru-RU" sz="1800" strike="noStrike" spc="-1" dirty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217, 275 77 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т. руб.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637879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Обжаловано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вынесенных актов (постановления и решения)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8174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Оставлено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 силе (постановления и решения)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1,</a:t>
                      </a: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остальные дела</a:t>
                      </a: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в стадии обжалования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1.1. Контроль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соблюдения антимонопольного законодательства со стороны органов власти</a:t>
            </a:r>
            <a:endParaRPr lang="ru-RU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8787003"/>
              </p:ext>
            </p:extLst>
          </p:nvPr>
        </p:nvGraphicFramePr>
        <p:xfrm>
          <a:off x="285720" y="1214422"/>
          <a:ext cx="8429684" cy="44422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51394"/>
                <a:gridCol w="2085483"/>
                <a:gridCol w="2392807"/>
              </a:tblGrid>
              <a:tr h="500066">
                <a:tc gridSpan="3"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Статья 15 Закона «О защите конкуренции»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27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Microsoft YaHe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 квартал 2017 года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30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возбуждено дел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63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признано нарушившим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28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прекращено дел в связи с отсутствием нарушения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301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выдано предписаний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65909220"/>
              </p:ext>
            </p:extLst>
          </p:nvPr>
        </p:nvGraphicFramePr>
        <p:xfrm>
          <a:off x="357158" y="1214422"/>
          <a:ext cx="8429684" cy="4585152"/>
        </p:xfrm>
        <a:graphic>
          <a:graphicData uri="http://schemas.openxmlformats.org/drawingml/2006/table">
            <a:tbl>
              <a:tblPr firstRow="1" bandRow="1">
                <a:solidFill>
                  <a:schemeClr val="bg2"/>
                </a:solidFill>
                <a:tableStyleId>{5C22544A-7EE6-4342-B048-85BDC9FD1C3A}</a:tableStyleId>
              </a:tblPr>
              <a:tblGrid>
                <a:gridCol w="3951394"/>
                <a:gridCol w="2085483"/>
                <a:gridCol w="2392807"/>
              </a:tblGrid>
              <a:tr h="642942">
                <a:tc gridSpan="3"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Статья 16 Закона «О защите конкуренции»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27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Microsoft YaHei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Microsoft YaHei"/>
                          <a:cs typeface="Times New Roman" pitchFamily="18" charset="0"/>
                        </a:rPr>
                        <a:t>2016 год</a:t>
                      </a:r>
                      <a:endParaRPr lang="ru-RU" sz="16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Microsoft YaHei"/>
                          <a:cs typeface="Times New Roman" pitchFamily="18" charset="0"/>
                        </a:rPr>
                        <a:t>1 квартал 2017 года</a:t>
                      </a:r>
                      <a:endParaRPr lang="ru-RU" sz="16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930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возбуждено дел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7963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признано нарушившим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8049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прекращено дел в связи с отсутствием нарушения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9301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выдано предписаний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42852"/>
            <a:ext cx="9144000" cy="45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6000"/>
              </a:lnSpc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1.2. Контроль соблюдения антимонопольного законодательства со стороны органов власти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86144890"/>
              </p:ext>
            </p:extLst>
          </p:nvPr>
        </p:nvGraphicFramePr>
        <p:xfrm>
          <a:off x="285720" y="1214422"/>
          <a:ext cx="8429684" cy="450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1394"/>
                <a:gridCol w="2085483"/>
                <a:gridCol w="2392807"/>
              </a:tblGrid>
              <a:tr h="642942">
                <a:tc gridSpan="3"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Статья 17 Закона «О защите конкуренции»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27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  <a:cs typeface="+mn-cs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2016 год</a:t>
                      </a:r>
                      <a:endParaRPr lang="ru-RU" sz="16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 квартал 2017 года</a:t>
                      </a:r>
                      <a:endParaRPr lang="ru-RU" sz="16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4930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возбуждено дел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63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признано нарушившим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049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прекращено дел в связи с отсутствием нарушения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02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выдано предписаний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14290"/>
            <a:ext cx="9144000" cy="45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6000"/>
              </a:lnSpc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1.3. Контроль соблюдения антимонопольного законодательства со стороны органов власти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Контроль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соблюдения Закона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«О рекламе»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7" name="Table 6"/>
          <p:cNvGraphicFramePr/>
          <p:nvPr>
            <p:extLst>
              <p:ext uri="{D42A27DB-BD31-4B8C-83A1-F6EECF244321}">
                <p14:modId xmlns="" xmlns:p14="http://schemas.microsoft.com/office/powerpoint/2010/main" val="4032368345"/>
              </p:ext>
            </p:extLst>
          </p:nvPr>
        </p:nvGraphicFramePr>
        <p:xfrm>
          <a:off x="142844" y="1142982"/>
          <a:ext cx="8786874" cy="5216439"/>
        </p:xfrm>
        <a:graphic>
          <a:graphicData uri="http://schemas.openxmlformats.org/drawingml/2006/table">
            <a:tbl>
              <a:tblPr/>
              <a:tblGrid>
                <a:gridCol w="6160000"/>
                <a:gridCol w="1328053"/>
                <a:gridCol w="1298821"/>
              </a:tblGrid>
              <a:tr h="604975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Microsoft YaHei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Показатель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Microsoft YaHei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2016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год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Microsoft YaHei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 квартал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2017 года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4939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Рассмотрено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заявлений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5817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Отказано в возбуждении дел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15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2462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Возбуждено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дел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5139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Прекращено производство по делу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4115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Признано нарушившим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2437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Выдано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655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Исполнено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14614</TotalTime>
  <Words>697</Words>
  <Application>Microsoft Office PowerPoint</Application>
  <PresentationFormat>Экран (4:3)</PresentationFormat>
  <Paragraphs>394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* проверки по соблюдению требований Федерального закона «Об основах государственного регулирования торговой деятельности в РФ» от 28.12.2009г. № 381-ФЗ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to65-aeshigonina</cp:lastModifiedBy>
  <cp:revision>994</cp:revision>
  <cp:lastPrinted>2017-06-13T13:33:45Z</cp:lastPrinted>
  <dcterms:created xsi:type="dcterms:W3CDTF">2011-08-24T10:02:51Z</dcterms:created>
  <dcterms:modified xsi:type="dcterms:W3CDTF">2017-06-30T01:36:30Z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